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jX8aX0twRPYXvOVvpTxKcWWnvt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8815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Zandtekening</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Genesis 13:14-16</a:t>
            </a:r>
            <a:br>
              <a:rPr lang="nl" sz="1100">
                <a:solidFill>
                  <a:srgbClr val="F79646"/>
                </a:solidFill>
              </a:rPr>
            </a:br>
            <a:r>
              <a:rPr i="1" lang="nl" sz="1100">
                <a:solidFill>
                  <a:srgbClr val="F79646"/>
                </a:solidFill>
              </a:rPr>
              <a:t> “De Heer zei tegen Abram: ‘Kijk eens goed om je heen, naar het noorden en het zuiden, naar het oosten en het westen. Al het land dat je ziet, zal ik aan jou en aan je nakomelingen geven. Het zal altijd van jullie zijn. Ik zal je heel veel nakomelingen geven. Ze zullen ontelbaar zijn, net als het zand op de aarde ontelbaar is.”</a:t>
            </a:r>
            <a:br>
              <a:rPr i="1" lang="nl">
                <a:solidFill>
                  <a:srgbClr val="F79646"/>
                </a:solidFill>
                <a:latin typeface="Calibri"/>
                <a:ea typeface="Calibri"/>
                <a:cs typeface="Calibri"/>
                <a:sym typeface="Calibri"/>
              </a:rPr>
            </a:br>
            <a:endParaRPr i="1">
              <a:solidFill>
                <a:srgbClr val="F79646"/>
              </a:solidFill>
              <a:latin typeface="Calibri"/>
              <a:ea typeface="Calibri"/>
              <a:cs typeface="Calibri"/>
              <a:sym typeface="Calibri"/>
            </a:endParaRPr>
          </a:p>
          <a:p>
            <a:pPr indent="0" lvl="0" marL="0" rtl="0" algn="l">
              <a:lnSpc>
                <a:spcPct val="115000"/>
              </a:lnSpc>
              <a:spcBef>
                <a:spcPts val="0"/>
              </a:spcBef>
              <a:spcAft>
                <a:spcPts val="0"/>
              </a:spcAft>
              <a:buNone/>
            </a:pPr>
            <a:r>
              <a:rPr b="1" lang="nl" sz="1600">
                <a:latin typeface="Calibri"/>
                <a:ea typeface="Calibri"/>
                <a:cs typeface="Calibri"/>
                <a:sym typeface="Calibri"/>
              </a:rPr>
              <a:t>Opdracht</a:t>
            </a:r>
            <a:endParaRPr b="1" sz="1600">
              <a:latin typeface="Calibri"/>
              <a:ea typeface="Calibri"/>
              <a:cs typeface="Calibri"/>
              <a:sym typeface="Calibri"/>
            </a:endParaRPr>
          </a:p>
          <a:p>
            <a:pPr indent="0" lvl="0" marL="0" rtl="0" algn="l">
              <a:lnSpc>
                <a:spcPct val="115000"/>
              </a:lnSpc>
              <a:spcBef>
                <a:spcPts val="0"/>
              </a:spcBef>
              <a:spcAft>
                <a:spcPts val="0"/>
              </a:spcAft>
              <a:buNone/>
            </a:pPr>
            <a:r>
              <a:rPr lang="nl" sz="1200">
                <a:solidFill>
                  <a:srgbClr val="271623"/>
                </a:solidFill>
                <a:highlight>
                  <a:srgbClr val="FFFFFF"/>
                </a:highlight>
              </a:rPr>
              <a:t>Nodig:</a:t>
            </a:r>
            <a:endParaRPr sz="1200">
              <a:solidFill>
                <a:srgbClr val="271623"/>
              </a:solidFill>
              <a:highlight>
                <a:srgbClr val="FFFFFF"/>
              </a:highlight>
            </a:endParaRPr>
          </a:p>
          <a:p>
            <a:pPr indent="-304800" lvl="0" marL="457200" rtl="0" algn="l">
              <a:lnSpc>
                <a:spcPct val="115000"/>
              </a:lnSpc>
              <a:spcBef>
                <a:spcPts val="1800"/>
              </a:spcBef>
              <a:spcAft>
                <a:spcPts val="0"/>
              </a:spcAft>
              <a:buClr>
                <a:srgbClr val="271623"/>
              </a:buClr>
              <a:buSzPts val="1200"/>
              <a:buChar char="●"/>
            </a:pPr>
            <a:r>
              <a:rPr lang="nl" sz="1200">
                <a:solidFill>
                  <a:srgbClr val="271623"/>
                </a:solidFill>
                <a:highlight>
                  <a:srgbClr val="FFFFFF"/>
                </a:highlight>
              </a:rPr>
              <a:t>Tafelkleed</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Vloeibare lijm</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Fijn keukenzout</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Zwart stevig papier</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Waterverf</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Kwastjes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Plastic bakjes of dienbladen</a:t>
            </a:r>
            <a:br>
              <a:rPr lang="nl" sz="1200">
                <a:solidFill>
                  <a:srgbClr val="271623"/>
                </a:solidFill>
                <a:highlight>
                  <a:srgbClr val="FFFFFF"/>
                </a:highlight>
              </a:rPr>
            </a:b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AutoNum type="arabicPeriod"/>
            </a:pPr>
            <a:r>
              <a:rPr lang="nl" sz="1200"/>
              <a:t>Spuit lijm op het zwarte papier.</a:t>
            </a:r>
            <a:endParaRPr sz="1200"/>
          </a:p>
          <a:p>
            <a:pPr indent="-304800" lvl="0" marL="457200" rtl="0" algn="l">
              <a:lnSpc>
                <a:spcPct val="115000"/>
              </a:lnSpc>
              <a:spcBef>
                <a:spcPts val="0"/>
              </a:spcBef>
              <a:spcAft>
                <a:spcPts val="0"/>
              </a:spcAft>
              <a:buClr>
                <a:srgbClr val="271623"/>
              </a:buClr>
              <a:buSzPts val="1200"/>
              <a:buAutoNum type="arabicPeriod"/>
            </a:pPr>
            <a:r>
              <a:rPr lang="nl" sz="1200"/>
              <a:t>Maak een mooie vorn bijvoorbeeld een tent of een kampvuur.</a:t>
            </a:r>
            <a:endParaRPr sz="1200"/>
          </a:p>
          <a:p>
            <a:pPr indent="-304800" lvl="0" marL="457200" rtl="0" algn="l">
              <a:lnSpc>
                <a:spcPct val="115000"/>
              </a:lnSpc>
              <a:spcBef>
                <a:spcPts val="0"/>
              </a:spcBef>
              <a:spcAft>
                <a:spcPts val="0"/>
              </a:spcAft>
              <a:buClr>
                <a:srgbClr val="271623"/>
              </a:buClr>
              <a:buSzPts val="1200"/>
              <a:buAutoNum type="arabicPeriod"/>
            </a:pPr>
            <a:r>
              <a:rPr lang="nl" sz="1200"/>
              <a:t>Strooi zout op de lijm.</a:t>
            </a:r>
            <a:endParaRPr sz="1200"/>
          </a:p>
          <a:p>
            <a:pPr indent="-304800" lvl="0" marL="457200" rtl="0" algn="l">
              <a:lnSpc>
                <a:spcPct val="115000"/>
              </a:lnSpc>
              <a:spcBef>
                <a:spcPts val="0"/>
              </a:spcBef>
              <a:spcAft>
                <a:spcPts val="0"/>
              </a:spcAft>
              <a:buClr>
                <a:srgbClr val="271623"/>
              </a:buClr>
              <a:buSzPts val="1200"/>
              <a:buAutoNum type="arabicPeriod"/>
            </a:pPr>
            <a:r>
              <a:rPr lang="nl" sz="1200"/>
              <a:t>Schud de rest van het zout er weer af.</a:t>
            </a:r>
            <a:endParaRPr sz="1200"/>
          </a:p>
          <a:p>
            <a:pPr indent="-304800" lvl="0" marL="457200" rtl="0" algn="l">
              <a:lnSpc>
                <a:spcPct val="115000"/>
              </a:lnSpc>
              <a:spcBef>
                <a:spcPts val="0"/>
              </a:spcBef>
              <a:spcAft>
                <a:spcPts val="0"/>
              </a:spcAft>
              <a:buClr>
                <a:srgbClr val="271623"/>
              </a:buClr>
              <a:buSzPts val="1200"/>
              <a:buAutoNum type="arabicPeriod"/>
            </a:pPr>
            <a:r>
              <a:rPr lang="nl" sz="1200"/>
              <a:t>Laat je zout-tekening even drogen. Daarna kun je het zout verven!</a:t>
            </a:r>
            <a:endParaRPr sz="1200"/>
          </a:p>
          <a:p>
            <a:pPr indent="0" lvl="0" marL="0" rtl="0" algn="l">
              <a:lnSpc>
                <a:spcPct val="115000"/>
              </a:lnSpc>
              <a:spcBef>
                <a:spcPts val="1800"/>
              </a:spcBef>
              <a:spcAft>
                <a:spcPts val="0"/>
              </a:spcAft>
              <a:buNone/>
            </a:pPr>
            <a:r>
              <a:rPr b="1" lang="nl" sz="1200"/>
              <a:t>Vraag om door te praten:</a:t>
            </a:r>
            <a:endParaRPr b="1" sz="1200"/>
          </a:p>
          <a:p>
            <a:pPr indent="-304800" lvl="0" marL="457200" rtl="0" algn="l">
              <a:lnSpc>
                <a:spcPct val="115000"/>
              </a:lnSpc>
              <a:spcBef>
                <a:spcPts val="0"/>
              </a:spcBef>
              <a:spcAft>
                <a:spcPts val="0"/>
              </a:spcAft>
              <a:buSzPts val="1200"/>
              <a:buChar char="●"/>
            </a:pPr>
            <a:r>
              <a:rPr lang="nl" sz="1200"/>
              <a:t>God beloofde dat Abraham zoveel nakomelingen zou krijgen als zandkorrels in de woestijn. Ken jij een ander verhaal in de bijbel waarin God iets belooft en het ook doet?</a:t>
            </a:r>
            <a:endParaRPr sz="1200"/>
          </a:p>
          <a:p>
            <a:pPr indent="-304800" lvl="0" marL="457200" rtl="0" algn="l">
              <a:lnSpc>
                <a:spcPct val="115000"/>
              </a:lnSpc>
              <a:spcBef>
                <a:spcPts val="0"/>
              </a:spcBef>
              <a:spcAft>
                <a:spcPts val="0"/>
              </a:spcAft>
              <a:buSzPts val="1200"/>
              <a:buChar char="●"/>
            </a:pPr>
            <a:r>
              <a:rPr lang="nl" sz="1200"/>
              <a:t>God beloofde ook al in die tijd dat er een redder zou komen, en dat was Jezus. Weet jij wat Jezus deed in zijn leven op aarde?</a:t>
            </a:r>
            <a:endParaRPr sz="1200"/>
          </a:p>
          <a:p>
            <a:pPr indent="0" lvl="0" marL="0" marR="0" rtl="0" algn="l">
              <a:lnSpc>
                <a:spcPct val="100000"/>
              </a:lnSpc>
              <a:spcBef>
                <a:spcPts val="0"/>
              </a:spcBef>
              <a:spcAft>
                <a:spcPts val="0"/>
              </a:spcAft>
              <a:buClr>
                <a:srgbClr val="000000"/>
              </a:buClr>
              <a:buSzPts val="1600"/>
              <a:buFont typeface="Arial"/>
              <a:buNone/>
            </a:pPr>
            <a:r>
              <a:t/>
            </a:r>
            <a:endParaRPr i="0" sz="1200" u="none" cap="none" strike="noStrike">
              <a:solidFill>
                <a:srgbClr val="000000"/>
              </a:solidFill>
            </a:endParaRPr>
          </a:p>
        </p:txBody>
      </p:sp>
      <p:pic>
        <p:nvPicPr>
          <p:cNvPr id="55" name="Google Shape;55;p1"/>
          <p:cNvPicPr preferRelativeResize="0"/>
          <p:nvPr/>
        </p:nvPicPr>
        <p:blipFill>
          <a:blip r:embed="rId4">
            <a:alphaModFix/>
          </a:blip>
          <a:stretch>
            <a:fillRect/>
          </a:stretch>
        </p:blipFill>
        <p:spPr>
          <a:xfrm>
            <a:off x="4068798" y="4626837"/>
            <a:ext cx="1203300" cy="20428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